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9144000" cy="5143500"/>
  <p:embeddedFontLst>
    <p:embeddedFont>
      <p:font typeface="BEFRGC+Nunito-Regular" panose="02000500000000000000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SCSQL+Arial-ItalicMT" panose="02000500000000000000" pitchFamily="2" charset="0"/>
      <p:regular r:id="rId24"/>
    </p:embeddedFont>
    <p:embeddedFont>
      <p:font typeface="HNELGK+Nunito-ExtraBold,Bold" panose="02000500000000000000" pitchFamily="2" charset="0"/>
      <p:regular r:id="rId25"/>
    </p:embeddedFont>
    <p:embeddedFont>
      <p:font typeface="IEKFNK+ArialMT" panose="02000500000000000000" pitchFamily="2" charset="0"/>
      <p:regular r:id="rId26"/>
    </p:embeddedFont>
    <p:embeddedFont>
      <p:font typeface="NBBFQD+Nunito-Italic" panose="02000500000000000000" pitchFamily="2" charset="0"/>
      <p:regular r:id="rId27"/>
    </p:embeddedFont>
    <p:embeddedFont>
      <p:font typeface="RBSCRJ+Roboto-Regular" panose="02000500000000000000" pitchFamily="2" charset="0"/>
      <p:regular r:id="rId28"/>
    </p:embeddedFont>
    <p:embeddedFont>
      <p:font typeface="RBTVDU+Arial-BoldMT" panose="02000500000000000000" pitchFamily="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>
      <p:cViewPr varScale="1">
        <p:scale>
          <a:sx n="144" d="100"/>
          <a:sy n="144" d="100"/>
        </p:scale>
        <p:origin x="720" y="1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fot.org/resources/new-minimum-standards-for-the-education-of-occupational-therapists-2016-e-cop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fot.org/resources/new-minimum-standards-for-the-education-of-occupational-therapists-2016-e-cop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id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33KIRcQn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FFGtD6BwB-Y" TargetMode="External"/><Relationship Id="rId5" Type="http://schemas.openxmlformats.org/officeDocument/2006/relationships/hyperlink" Target="https://youtu.be/p5uRSlxfcxI" TargetMode="External"/><Relationship Id="rId4" Type="http://schemas.openxmlformats.org/officeDocument/2006/relationships/hyperlink" Target="https://youtu.be/zDJe1fOKNf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swp.fvdev.ca/wp-content/uploads/2021/07/Outside_Institu_DIY-compressed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swp.fvdev.ca/wp-content/uploads/2021/07/Mapping-current-content-to-WHO-8-steps-of-wheelchair-service-provision-.doc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fot.org/resources/new-minimum-standards-for-the-education-of-occupational-therapists-2016-e-cop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481" y="2275445"/>
            <a:ext cx="8582077" cy="839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1"/>
              </a:lnSpc>
              <a:spcBef>
                <a:spcPts val="0"/>
              </a:spcBef>
              <a:spcAft>
                <a:spcPts val="0"/>
              </a:spcAft>
            </a:pPr>
            <a:r>
              <a:rPr sz="4900" dirty="0">
                <a:solidFill>
                  <a:srgbClr val="000000"/>
                </a:solidFill>
                <a:latin typeface="BEFRGC+Nunito-Regular"/>
                <a:cs typeface="BEFRGC+Nunito-Regular"/>
              </a:rPr>
              <a:t>Global Advocacy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67494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3125" y="1811882"/>
            <a:ext cx="3968191" cy="332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EFRGC+Nunito-Regular"/>
                <a:cs typeface="BEFRGC+Nunito-Regular"/>
              </a:rPr>
              <a:t>Interventions and treatments include: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3125" y="2360522"/>
            <a:ext cx="5406313" cy="1429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EFRGC+Nunito-Regular"/>
                <a:cs typeface="BEFRGC+Nunito-Regular"/>
              </a:rPr>
              <a:t>Therapeutic exercise which may include wheelchair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EFRGC+Nunito-Regular"/>
                <a:cs typeface="BEFRGC+Nunito-Regular"/>
              </a:rPr>
              <a:t>propulsion programs and wheelchair training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EFRGC+Nunito-Regular"/>
                <a:cs typeface="BEFRGC+Nunito-Regular"/>
              </a:rPr>
              <a:t>prescription, application and, as appropriate,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EFRGC+Nunito-Regular"/>
                <a:cs typeface="BEFRGC+Nunito-Regular"/>
              </a:rPr>
              <a:t>fabrication of devices and equipment (e.g.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EFRGC+Nunito-Regular"/>
                <a:cs typeface="BEFRGC+Nunito-Regular"/>
              </a:rPr>
              <a:t>wheelchairs)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18BF98F-6679-464C-8CE5-470DA6124ECE}"/>
              </a:ext>
            </a:extLst>
          </p:cNvPr>
          <p:cNvSpPr txBox="1"/>
          <p:nvPr/>
        </p:nvSpPr>
        <p:spPr>
          <a:xfrm>
            <a:off x="-1969" y="195486"/>
            <a:ext cx="78412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278636"/>
                </a:solidFill>
              </a:rPr>
              <a:t>Physical Therapist Professional Entry level Education (2011)</a:t>
            </a:r>
            <a:endParaRPr sz="2400" dirty="0">
              <a:solidFill>
                <a:srgbClr val="278636"/>
              </a:solidFill>
              <a:latin typeface="BEFRGC+Nunito-Regular"/>
              <a:cs typeface="BEFRGC+Nunito-Regular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5536" y="1672756"/>
            <a:ext cx="4511315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br>
              <a:rPr lang="en-US" b="0" dirty="0">
                <a:effectLst/>
              </a:rPr>
            </a:br>
            <a:r>
              <a:rPr lang="en-US" dirty="0"/>
              <a:t>“Graduates should demonstrate an understanding of foundational knowledge and skills in prescription recommendation, prosthetic/orthotic design, biomechanical principles, fitting, evaluation, adjustment, user-specific outcomes, and material selection for the following:...wheelchairs…”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sz="1800" dirty="0">
              <a:solidFill>
                <a:srgbClr val="000000"/>
              </a:solidFill>
              <a:latin typeface="RBSCRJ+Roboto-Regular"/>
              <a:cs typeface="RBSCRJ+Roboto-Regular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29C4B69-3034-4440-B496-ED9943CD9A29}"/>
              </a:ext>
            </a:extLst>
          </p:cNvPr>
          <p:cNvSpPr txBox="1"/>
          <p:nvPr/>
        </p:nvSpPr>
        <p:spPr>
          <a:xfrm>
            <a:off x="-1969" y="195486"/>
            <a:ext cx="752629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278636"/>
                </a:solidFill>
              </a:rPr>
              <a:t>ISPO Education Standards for Prosthetics/Orthotics Education (2018)</a:t>
            </a:r>
            <a:endParaRPr sz="2400" dirty="0">
              <a:solidFill>
                <a:srgbClr val="278636"/>
              </a:solidFill>
              <a:latin typeface="BEFRGC+Nunito-Regular"/>
              <a:cs typeface="BEFRGC+Nunito-Regular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497855"/>
            <a:ext cx="7729537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78636"/>
                </a:solidFill>
                <a:latin typeface="BEFRGC+Nunito-Regular"/>
                <a:cs typeface="BEFRGC+Nunito-Regular"/>
              </a:rPr>
              <a:t>The role of [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insert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profession</a:t>
            </a:r>
            <a:r>
              <a:rPr sz="2500" dirty="0">
                <a:solidFill>
                  <a:srgbClr val="278636"/>
                </a:solidFill>
                <a:latin typeface="BEFRGC+Nunito-Regular"/>
                <a:cs typeface="BEFRGC+Nunito-Regular"/>
              </a:rPr>
              <a:t>] in wheelchair service in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78636"/>
                </a:solidFill>
                <a:latin typeface="BEFRGC+Nunito-Regular"/>
                <a:cs typeface="BEFRGC+Nunito-Regular"/>
              </a:rPr>
              <a:t>[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insert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your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context’s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spc="-17" dirty="0">
                <a:solidFill>
                  <a:srgbClr val="278636"/>
                </a:solidFill>
                <a:latin typeface="NBBFQD+Nunito-Italic"/>
                <a:cs typeface="NBBFQD+Nunito-Italic"/>
              </a:rPr>
              <a:t>name</a:t>
            </a:r>
            <a:r>
              <a:rPr sz="2500" dirty="0">
                <a:solidFill>
                  <a:srgbClr val="278636"/>
                </a:solidFill>
                <a:latin typeface="BEFRGC+Nunito-Regular"/>
                <a:cs typeface="BEFRGC+Nunito-Regular"/>
              </a:rPr>
              <a:t>]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125" y="1703811"/>
            <a:ext cx="6586916" cy="332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[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Create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a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slide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based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on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your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professions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context,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for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example: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7425" y="2171679"/>
            <a:ext cx="8307017" cy="1909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IEKFNK+ArialMT"/>
                <a:cs typeface="IEKFNK+ArialMT"/>
              </a:rPr>
              <a:t>●</a:t>
            </a:r>
            <a:r>
              <a:rPr sz="1800" spc="1113" dirty="0">
                <a:solidFill>
                  <a:srgbClr val="595959"/>
                </a:solidFill>
                <a:latin typeface="IEKFNK+ArialMT"/>
                <a:cs typeface="IEKFNK+ArialMT"/>
              </a:rPr>
              <a:t> </a:t>
            </a: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Extract from the academic program accreditation process the requirements</a:t>
            </a:r>
          </a:p>
          <a:p>
            <a:pPr marL="342900" marR="0">
              <a:lnSpc>
                <a:spcPts val="2318"/>
              </a:lnSpc>
              <a:spcBef>
                <a:spcPts val="165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related to assistive technology education and make it specific to wheelchairs</a:t>
            </a:r>
          </a:p>
          <a:p>
            <a:pPr marL="0" marR="0">
              <a:lnSpc>
                <a:spcPts val="2318"/>
              </a:lnSpc>
              <a:spcBef>
                <a:spcPts val="165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IEKFNK+ArialMT"/>
                <a:cs typeface="IEKFNK+ArialMT"/>
              </a:rPr>
              <a:t>●</a:t>
            </a:r>
            <a:r>
              <a:rPr sz="1800" spc="1113" dirty="0">
                <a:solidFill>
                  <a:srgbClr val="595959"/>
                </a:solidFill>
                <a:latin typeface="IEKFNK+ArialMT"/>
                <a:cs typeface="IEKFNK+ArialMT"/>
              </a:rPr>
              <a:t> </a:t>
            </a: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Extract from the regulation of your profession, or competency standards, its</a:t>
            </a:r>
          </a:p>
          <a:p>
            <a:pPr marL="342900" marR="0">
              <a:lnSpc>
                <a:spcPts val="2318"/>
              </a:lnSpc>
              <a:spcBef>
                <a:spcPts val="165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role in assistive technology provision and make it specific to wheelchairs</a:t>
            </a:r>
          </a:p>
          <a:p>
            <a:pPr marL="482600" marR="0">
              <a:lnSpc>
                <a:spcPts val="2318"/>
              </a:lnSpc>
              <a:spcBef>
                <a:spcPts val="165"/>
              </a:spcBef>
              <a:spcAft>
                <a:spcPts val="0"/>
              </a:spcAft>
            </a:pPr>
            <a:r>
              <a:rPr sz="1400" dirty="0">
                <a:solidFill>
                  <a:srgbClr val="595959"/>
                </a:solidFill>
                <a:latin typeface="IEKFNK+ArialMT"/>
                <a:cs typeface="IEKFNK+ArialMT"/>
              </a:rPr>
              <a:t>○</a:t>
            </a:r>
            <a:r>
              <a:rPr sz="1400" spc="1264" dirty="0">
                <a:solidFill>
                  <a:srgbClr val="595959"/>
                </a:solidFill>
                <a:latin typeface="IEKFNK+ArialMT"/>
                <a:cs typeface="IEKFNK+ArialMT"/>
              </a:rPr>
              <a:t> </a:t>
            </a: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Reflect - is there a risk that a component of practice may be lost to</a:t>
            </a:r>
          </a:p>
          <a:p>
            <a:pPr marL="800100" marR="0">
              <a:lnSpc>
                <a:spcPts val="2318"/>
              </a:lnSpc>
              <a:spcBef>
                <a:spcPts val="115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another profession?</a:t>
            </a:r>
            <a:r>
              <a:rPr sz="1400" dirty="0">
                <a:solidFill>
                  <a:srgbClr val="595959"/>
                </a:solidFill>
                <a:latin typeface="BEFRGC+Nunito-Regular"/>
                <a:cs typeface="BEFRGC+Nunito-Regular"/>
              </a:rPr>
              <a:t>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497855"/>
            <a:ext cx="5744528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Other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aspects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to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consider,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if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applicable: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7425" y="1246611"/>
            <a:ext cx="8213521" cy="2540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IEKFNK+ArialMT"/>
                <a:cs typeface="IEKFNK+ArialMT"/>
              </a:rPr>
              <a:t>●</a:t>
            </a:r>
            <a:r>
              <a:rPr sz="1800" spc="1113" dirty="0">
                <a:solidFill>
                  <a:srgbClr val="595959"/>
                </a:solidFill>
                <a:latin typeface="IEKFNK+ArialMT"/>
                <a:cs typeface="IEKFNK+ArialMT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Explore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your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program’s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or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institution’s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mission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and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value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and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see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how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does</a:t>
            </a:r>
          </a:p>
          <a:p>
            <a:pPr marL="342900" marR="0">
              <a:lnSpc>
                <a:spcPts val="2318"/>
              </a:lnSpc>
              <a:spcBef>
                <a:spcPts val="165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integrating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wheelchair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service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content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add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these</a:t>
            </a:r>
          </a:p>
          <a:p>
            <a:pPr marL="0" marR="0">
              <a:lnSpc>
                <a:spcPts val="2318"/>
              </a:lnSpc>
              <a:spcBef>
                <a:spcPts val="165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IEKFNK+ArialMT"/>
                <a:cs typeface="IEKFNK+ArialMT"/>
              </a:rPr>
              <a:t>●</a:t>
            </a:r>
            <a:r>
              <a:rPr sz="1800" spc="1113" dirty="0">
                <a:solidFill>
                  <a:srgbClr val="595959"/>
                </a:solidFill>
                <a:latin typeface="IEKFNK+ArialMT"/>
                <a:cs typeface="IEKFNK+ArialMT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Include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how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can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bring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revenue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to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program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(e.g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continuing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education</a:t>
            </a:r>
          </a:p>
          <a:p>
            <a:pPr marL="342900" marR="0">
              <a:lnSpc>
                <a:spcPts val="2318"/>
              </a:lnSpc>
              <a:spcBef>
                <a:spcPts val="165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course,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micro-program)</a:t>
            </a:r>
          </a:p>
          <a:p>
            <a:pPr marL="0" marR="0">
              <a:lnSpc>
                <a:spcPts val="2318"/>
              </a:lnSpc>
              <a:spcBef>
                <a:spcPts val="165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IEKFNK+ArialMT"/>
                <a:cs typeface="IEKFNK+ArialMT"/>
              </a:rPr>
              <a:t>●</a:t>
            </a:r>
            <a:r>
              <a:rPr sz="1800" spc="1113" dirty="0">
                <a:solidFill>
                  <a:srgbClr val="595959"/>
                </a:solidFill>
                <a:latin typeface="IEKFNK+ArialMT"/>
                <a:cs typeface="IEKFNK+ArialMT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Include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qualitative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testimonials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or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descriptives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from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internship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preceptors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/</a:t>
            </a:r>
          </a:p>
          <a:p>
            <a:pPr marL="342900" marR="0">
              <a:lnSpc>
                <a:spcPts val="2318"/>
              </a:lnSpc>
              <a:spcBef>
                <a:spcPts val="115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employers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/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mentors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/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wheelchair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users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on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how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new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graduates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are</a:t>
            </a:r>
          </a:p>
          <a:p>
            <a:pPr marL="342900" marR="0">
              <a:lnSpc>
                <a:spcPts val="2318"/>
              </a:lnSpc>
              <a:spcBef>
                <a:spcPts val="165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performing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-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or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underperforming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-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their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expected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role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wheelchair</a:t>
            </a:r>
          </a:p>
          <a:p>
            <a:pPr marL="342900" marR="0">
              <a:lnSpc>
                <a:spcPts val="2318"/>
              </a:lnSpc>
              <a:spcBef>
                <a:spcPts val="165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service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497855"/>
            <a:ext cx="7564439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78636"/>
                </a:solidFill>
                <a:latin typeface="BEFRGC+Nunito-Regular"/>
                <a:cs typeface="BEFRGC+Nunito-Regular"/>
              </a:rPr>
              <a:t>Let’s integrate wheelchair education in our program!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449" y="1437928"/>
            <a:ext cx="7057009" cy="332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[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Insert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what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you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want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program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to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do,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be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as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specific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as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possible</a:t>
            </a: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2749" y="1929164"/>
            <a:ext cx="8387334" cy="234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1.</a:t>
            </a:r>
            <a:r>
              <a:rPr sz="1800" spc="702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 </a:t>
            </a:r>
            <a:r>
              <a:rPr sz="1800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What:</a:t>
            </a:r>
            <a:r>
              <a:rPr sz="1800" spc="40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 </a:t>
            </a: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[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Insert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name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of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course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that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you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want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to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modify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OR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new</a:t>
            </a:r>
          </a:p>
          <a:p>
            <a:pPr marL="34290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course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that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you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want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to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create,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Insert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additional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number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of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hours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that</a:t>
            </a:r>
          </a:p>
          <a:p>
            <a:pPr marL="34290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you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are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requesting,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be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prepared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to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recommend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where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content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can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be</a:t>
            </a:r>
          </a:p>
          <a:p>
            <a:pPr marL="342900" marR="0">
              <a:lnSpc>
                <a:spcPts val="226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cut/reduced</a:t>
            </a: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]</a:t>
            </a:r>
          </a:p>
          <a:p>
            <a:pPr marL="0" marR="0">
              <a:lnSpc>
                <a:spcPts val="226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2.</a:t>
            </a:r>
            <a:r>
              <a:rPr sz="1800" spc="702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 </a:t>
            </a:r>
            <a:r>
              <a:rPr sz="1800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Where:</a:t>
            </a:r>
            <a:r>
              <a:rPr sz="1800" spc="39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 </a:t>
            </a: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[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insert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what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program(s)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and/or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academic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period</a:t>
            </a: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]</a:t>
            </a:r>
          </a:p>
          <a:p>
            <a:pPr marL="0" marR="0">
              <a:lnSpc>
                <a:spcPts val="226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3.</a:t>
            </a:r>
            <a:r>
              <a:rPr sz="1800" spc="702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 </a:t>
            </a:r>
            <a:r>
              <a:rPr sz="1800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Who:</a:t>
            </a:r>
            <a:r>
              <a:rPr sz="1800" spc="47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 </a:t>
            </a: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[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Insert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instructors,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including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need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for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faculty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to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be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trained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first</a:t>
            </a: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]</a:t>
            </a:r>
          </a:p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4.</a:t>
            </a:r>
            <a:r>
              <a:rPr sz="1800" spc="702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 </a:t>
            </a:r>
            <a:r>
              <a:rPr sz="1800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How:</a:t>
            </a:r>
            <a:r>
              <a:rPr sz="1800" spc="20" dirty="0">
                <a:solidFill>
                  <a:srgbClr val="595959"/>
                </a:solidFill>
                <a:latin typeface="HNELGK+Nunito-ExtraBold,Bold"/>
                <a:cs typeface="HNELGK+Nunito-ExtraBold,Bold"/>
              </a:rPr>
              <a:t> </a:t>
            </a: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[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Insert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the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resources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that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you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may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need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and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for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which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ones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you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need</a:t>
            </a:r>
          </a:p>
          <a:p>
            <a:pPr marL="34290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resources,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e.g.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wheelchairs,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obstacles/space,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mat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table,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measuring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tapes,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etc</a:t>
            </a:r>
            <a:r>
              <a:rPr sz="1800" dirty="0">
                <a:solidFill>
                  <a:srgbClr val="595959"/>
                </a:solidFill>
                <a:latin typeface="BEFRGC+Nunito-Regular"/>
                <a:cs typeface="BEFRGC+Nunito-Regular"/>
              </a:rPr>
              <a:t>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497855"/>
            <a:ext cx="6954837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78636"/>
                </a:solidFill>
                <a:latin typeface="BEFRGC+Nunito-Regular"/>
                <a:cs typeface="BEFRGC+Nunito-Regular"/>
              </a:rPr>
              <a:t>Our context can join this global movement now!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125" y="1517824"/>
            <a:ext cx="7605776" cy="670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7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EFRGC+Nunito-Regular"/>
                <a:cs typeface="BEFRGC+Nunito-Regular"/>
              </a:rPr>
              <a:t>ISWP Educator’s Package is a tool to plan, integrate, and improve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EFRGC+Nunito-Regular"/>
                <a:cs typeface="BEFRGC+Nunito-Regular"/>
              </a:rPr>
              <a:t>wheelchair education content in our program!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8449" y="1423921"/>
            <a:ext cx="8460866" cy="310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This research was made possible by the support of the American People through the United</a:t>
            </a:r>
          </a:p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States Agency for International Development (USAID), International Society of Wheelchair</a:t>
            </a:r>
          </a:p>
          <a:p>
            <a:pPr marL="0" marR="0">
              <a:lnSpc>
                <a:spcPts val="1709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  <a:hlinkClick r:id="rId3"/>
              </a:rPr>
              <a:t>Professionals (ISWP) and the University of Pittsburgh.ꢀ University of Pittsburgh scientists are</a:t>
            </a:r>
          </a:p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working with theꢀ</a:t>
            </a:r>
            <a:r>
              <a:rPr sz="1500" u="sng" dirty="0">
                <a:solidFill>
                  <a:srgbClr val="0097A7"/>
                </a:solidFill>
                <a:latin typeface="BEFRGC+Nunito-Regular"/>
                <a:cs typeface="BEFRGC+Nunito-Regular"/>
                <a:hlinkClick r:id="rId3"/>
              </a:rPr>
              <a:t>U.S.</a:t>
            </a:r>
            <a:r>
              <a:rPr sz="1500" u="sng" spc="11" dirty="0">
                <a:solidFill>
                  <a:srgbClr val="0097A7"/>
                </a:solidFill>
                <a:latin typeface="BEFRGC+Nunito-Regular"/>
                <a:cs typeface="BEFRGC+Nunito-Regular"/>
                <a:hlinkClick r:id="rId3"/>
              </a:rPr>
              <a:t> </a:t>
            </a:r>
            <a:r>
              <a:rPr sz="1500" u="sng" dirty="0">
                <a:solidFill>
                  <a:srgbClr val="0097A7"/>
                </a:solidFill>
                <a:latin typeface="BEFRGC+Nunito-Regular"/>
                <a:cs typeface="BEFRGC+Nunito-Regular"/>
                <a:hlinkClick r:id="rId3"/>
              </a:rPr>
              <a:t>Agency</a:t>
            </a:r>
            <a:r>
              <a:rPr sz="1500" u="sng" spc="11" dirty="0">
                <a:solidFill>
                  <a:srgbClr val="0097A7"/>
                </a:solidFill>
                <a:latin typeface="BEFRGC+Nunito-Regular"/>
                <a:cs typeface="BEFRGC+Nunito-Regular"/>
                <a:hlinkClick r:id="rId3"/>
              </a:rPr>
              <a:t> </a:t>
            </a:r>
            <a:r>
              <a:rPr sz="1500" u="sng" dirty="0">
                <a:solidFill>
                  <a:srgbClr val="0097A7"/>
                </a:solidFill>
                <a:latin typeface="BEFRGC+Nunito-Regular"/>
                <a:cs typeface="BEFRGC+Nunito-Regular"/>
                <a:hlinkClick r:id="rId3"/>
              </a:rPr>
              <a:t>for</a:t>
            </a:r>
            <a:r>
              <a:rPr sz="1500" u="sng" spc="11" dirty="0">
                <a:solidFill>
                  <a:srgbClr val="0097A7"/>
                </a:solidFill>
                <a:latin typeface="BEFRGC+Nunito-Regular"/>
                <a:cs typeface="BEFRGC+Nunito-Regular"/>
                <a:hlinkClick r:id="rId3"/>
              </a:rPr>
              <a:t> </a:t>
            </a:r>
            <a:r>
              <a:rPr sz="1500" u="sng" dirty="0">
                <a:solidFill>
                  <a:srgbClr val="0097A7"/>
                </a:solidFill>
                <a:latin typeface="BEFRGC+Nunito-Regular"/>
                <a:cs typeface="BEFRGC+Nunito-Regular"/>
                <a:hlinkClick r:id="rId3"/>
              </a:rPr>
              <a:t>International</a:t>
            </a:r>
            <a:r>
              <a:rPr sz="1500" u="sng" spc="11" dirty="0">
                <a:solidFill>
                  <a:srgbClr val="0097A7"/>
                </a:solidFill>
                <a:latin typeface="BEFRGC+Nunito-Regular"/>
                <a:cs typeface="BEFRGC+Nunito-Regular"/>
                <a:hlinkClick r:id="rId3"/>
              </a:rPr>
              <a:t> </a:t>
            </a:r>
            <a:r>
              <a:rPr sz="1500" u="sng" dirty="0">
                <a:solidFill>
                  <a:srgbClr val="0097A7"/>
                </a:solidFill>
                <a:latin typeface="BEFRGC+Nunito-Regular"/>
                <a:cs typeface="BEFRGC+Nunito-Regular"/>
                <a:hlinkClick r:id="rId3"/>
              </a:rPr>
              <a:t>Developmentꢀ</a:t>
            </a: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(USAID) under sub-awards to</a:t>
            </a:r>
          </a:p>
          <a:p>
            <a:pPr marL="0" marR="0">
              <a:lnSpc>
                <a:spcPts val="170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  <a:hlinkClick r:id="rId3"/>
              </a:rPr>
              <a:t>develop the International Society of Wheelchair Professionals, a global network to ensure a level</a:t>
            </a:r>
          </a:p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of standardization, certification and oversight, to teach and professionalize wheelchair services,</a:t>
            </a:r>
          </a:p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and to build affiliations to put better equipment in the right hands.ꢀ Since 2002, USAID and other</a:t>
            </a:r>
          </a:p>
          <a:p>
            <a:pPr marL="0" marR="0">
              <a:lnSpc>
                <a:spcPts val="170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U.S. government agencies have granted more than $70 million to improve wheelchairs and</a:t>
            </a:r>
          </a:p>
          <a:p>
            <a:pPr marL="0" marR="0">
              <a:lnSpc>
                <a:spcPts val="170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wheelchair services worldwide. The sub-awards are:</a:t>
            </a:r>
            <a:r>
              <a:rPr sz="1500" spc="386" dirty="0">
                <a:solidFill>
                  <a:srgbClr val="595959"/>
                </a:solidFill>
                <a:latin typeface="BEFRGC+Nunito-Regular"/>
                <a:cs typeface="BEFRGC+Nunito-Regular"/>
              </a:rPr>
              <a:t> </a:t>
            </a: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Agreement No. APC-GM-0068 and APC-</a:t>
            </a:r>
          </a:p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GM-0107, Advancing Partners &amp; Communities, a cooperative agreement funded through USAID</a:t>
            </a:r>
          </a:p>
          <a:p>
            <a:pPr marL="0" marR="0">
              <a:lnSpc>
                <a:spcPts val="170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under Agreement No. AIDOAA-A-12-00047; Grant Agreement No. SPANS-037, Special</a:t>
            </a:r>
          </a:p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Programs to Address the Needs of Survivors, under Leader with Associates Agreement No. GPO-</a:t>
            </a:r>
          </a:p>
          <a:p>
            <a:pPr marL="0" marR="0">
              <a:lnSpc>
                <a:spcPts val="1709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A-00-04-00021-00 between USAID and World Learning; and Subagreement No.ꢀFY19-A01-</a:t>
            </a:r>
          </a:p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95959"/>
                </a:solidFill>
                <a:latin typeface="BEFRGC+Nunito-Regular"/>
                <a:cs typeface="BEFRGC+Nunito-Regular"/>
              </a:rPr>
              <a:t>6024, under University Research LLC.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992" y="1268094"/>
            <a:ext cx="4687382" cy="34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0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0" dirty="0">
                <a:solidFill>
                  <a:srgbClr val="278636"/>
                </a:solidFill>
                <a:latin typeface="BEFRGC+Nunito-Regular"/>
                <a:cs typeface="BEFRGC+Nunito-Regular"/>
              </a:rPr>
              <a:t>Global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</a:t>
            </a:r>
            <a:r>
              <a:rPr sz="1900" spc="-11" dirty="0">
                <a:solidFill>
                  <a:srgbClr val="278636"/>
                </a:solidFill>
                <a:latin typeface="BEFRGC+Nunito-Regular"/>
                <a:cs typeface="BEFRGC+Nunito-Regular"/>
              </a:rPr>
              <a:t>Advocacy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</a:t>
            </a:r>
            <a:r>
              <a:rPr sz="1900" spc="-10" dirty="0">
                <a:solidFill>
                  <a:srgbClr val="278636"/>
                </a:solidFill>
                <a:latin typeface="BEFRGC+Nunito-Regular"/>
                <a:cs typeface="BEFRGC+Nunito-Regular"/>
              </a:rPr>
              <a:t>Presentation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instructions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0992" y="2127173"/>
            <a:ext cx="7434488" cy="91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0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Presenter:</a:t>
            </a:r>
            <a:r>
              <a:rPr sz="1900" spc="60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 </a:t>
            </a:r>
            <a:r>
              <a:rPr sz="1900" spc="-10" dirty="0">
                <a:solidFill>
                  <a:srgbClr val="278636"/>
                </a:solidFill>
                <a:latin typeface="BEFRGC+Nunito-Regular"/>
                <a:cs typeface="BEFRGC+Nunito-Regular"/>
              </a:rPr>
              <a:t>advocate,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</a:t>
            </a:r>
            <a:r>
              <a:rPr sz="1900" spc="-10" dirty="0">
                <a:solidFill>
                  <a:srgbClr val="278636"/>
                </a:solidFill>
                <a:latin typeface="BEFRGC+Nunito-Regular"/>
                <a:cs typeface="BEFRGC+Nunito-Regular"/>
              </a:rPr>
              <a:t>could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</a:t>
            </a:r>
            <a:r>
              <a:rPr sz="1900" spc="-11" dirty="0">
                <a:solidFill>
                  <a:srgbClr val="278636"/>
                </a:solidFill>
                <a:latin typeface="BEFRGC+Nunito-Regular"/>
                <a:cs typeface="BEFRGC+Nunito-Regular"/>
              </a:rPr>
              <a:t>be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</a:t>
            </a:r>
            <a:r>
              <a:rPr sz="1900" spc="-10" dirty="0">
                <a:solidFill>
                  <a:srgbClr val="278636"/>
                </a:solidFill>
                <a:latin typeface="BEFRGC+Nunito-Regular"/>
                <a:cs typeface="BEFRGC+Nunito-Regular"/>
              </a:rPr>
              <a:t>the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</a:t>
            </a:r>
            <a:r>
              <a:rPr sz="1900" spc="-10" dirty="0">
                <a:solidFill>
                  <a:srgbClr val="278636"/>
                </a:solidFill>
                <a:latin typeface="BEFRGC+Nunito-Regular"/>
                <a:cs typeface="BEFRGC+Nunito-Regular"/>
              </a:rPr>
              <a:t>educator,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</a:t>
            </a:r>
            <a:r>
              <a:rPr sz="1900" spc="-11" dirty="0">
                <a:solidFill>
                  <a:srgbClr val="278636"/>
                </a:solidFill>
                <a:latin typeface="BEFRGC+Nunito-Regular"/>
                <a:cs typeface="BEFRGC+Nunito-Regular"/>
              </a:rPr>
              <a:t>or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</a:t>
            </a:r>
            <a:r>
              <a:rPr sz="1900" spc="-10" dirty="0">
                <a:solidFill>
                  <a:srgbClr val="278636"/>
                </a:solidFill>
                <a:latin typeface="BEFRGC+Nunito-Regular"/>
                <a:cs typeface="BEFRGC+Nunito-Regular"/>
              </a:rPr>
              <a:t>an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</a:t>
            </a:r>
            <a:r>
              <a:rPr sz="1900" spc="-10" dirty="0">
                <a:solidFill>
                  <a:srgbClr val="278636"/>
                </a:solidFill>
                <a:latin typeface="BEFRGC+Nunito-Regular"/>
                <a:cs typeface="BEFRGC+Nunito-Regular"/>
              </a:rPr>
              <a:t>expert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</a:t>
            </a:r>
            <a:r>
              <a:rPr sz="1900" spc="-10" dirty="0">
                <a:solidFill>
                  <a:srgbClr val="278636"/>
                </a:solidFill>
                <a:latin typeface="BEFRGC+Nunito-Regular"/>
                <a:cs typeface="BEFRGC+Nunito-Regular"/>
              </a:rPr>
              <a:t>wheelchair</a:t>
            </a:r>
          </a:p>
          <a:p>
            <a:pPr marL="0" marR="0">
              <a:lnSpc>
                <a:spcPts val="2254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0" dirty="0">
                <a:solidFill>
                  <a:srgbClr val="278636"/>
                </a:solidFill>
                <a:latin typeface="BEFRGC+Nunito-Regular"/>
                <a:cs typeface="BEFRGC+Nunito-Regular"/>
              </a:rPr>
              <a:t>provider.</a:t>
            </a:r>
          </a:p>
          <a:p>
            <a:pPr marL="0" marR="0">
              <a:lnSpc>
                <a:spcPts val="2254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1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Target</a:t>
            </a:r>
            <a:r>
              <a:rPr sz="1900" spc="52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 </a:t>
            </a:r>
            <a:r>
              <a:rPr sz="1900" spc="-10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audience:</a:t>
            </a:r>
            <a:r>
              <a:rPr sz="1900" spc="-112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 </a:t>
            </a:r>
            <a:r>
              <a:rPr sz="1900" spc="-10" dirty="0">
                <a:solidFill>
                  <a:srgbClr val="278636"/>
                </a:solidFill>
                <a:latin typeface="BEFRGC+Nunito-Regular"/>
                <a:cs typeface="BEFRGC+Nunito-Regular"/>
              </a:rPr>
              <a:t>governing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</a:t>
            </a:r>
            <a:r>
              <a:rPr sz="1900" spc="-11" dirty="0">
                <a:solidFill>
                  <a:srgbClr val="278636"/>
                </a:solidFill>
                <a:latin typeface="BEFRGC+Nunito-Regular"/>
                <a:cs typeface="BEFRGC+Nunito-Regular"/>
              </a:rPr>
              <a:t>body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(e.g. Ministry, </a:t>
            </a:r>
            <a:r>
              <a:rPr sz="1900" spc="-10" dirty="0">
                <a:solidFill>
                  <a:srgbClr val="278636"/>
                </a:solidFill>
                <a:latin typeface="BEFRGC+Nunito-Regular"/>
                <a:cs typeface="BEFRGC+Nunito-Regular"/>
              </a:rPr>
              <a:t>Council,</a:t>
            </a:r>
            <a:r>
              <a:rPr sz="1900" dirty="0">
                <a:solidFill>
                  <a:srgbClr val="278636"/>
                </a:solidFill>
                <a:latin typeface="BEFRGC+Nunito-Regular"/>
                <a:cs typeface="BEFRGC+Nunito-Regular"/>
              </a:rPr>
              <a:t> etc)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2338230"/>
            <a:ext cx="6088063" cy="448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34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Make</a:t>
            </a:r>
            <a:r>
              <a:rPr sz="2500" spc="72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 </a:t>
            </a:r>
            <a:r>
              <a:rPr sz="2500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your</a:t>
            </a:r>
            <a:r>
              <a:rPr sz="2500" spc="72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 </a:t>
            </a:r>
            <a:r>
              <a:rPr sz="2500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own</a:t>
            </a:r>
            <a:r>
              <a:rPr sz="2500" spc="72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 </a:t>
            </a:r>
            <a:r>
              <a:rPr sz="2500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Advocacy</a:t>
            </a:r>
            <a:r>
              <a:rPr sz="2500" spc="72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 </a:t>
            </a:r>
            <a:r>
              <a:rPr sz="2500" dirty="0">
                <a:solidFill>
                  <a:srgbClr val="278636"/>
                </a:solidFill>
                <a:latin typeface="HNELGK+Nunito-ExtraBold,Bold"/>
                <a:cs typeface="HNELGK+Nunito-ExtraBold,Bold"/>
              </a:rPr>
              <a:t>Presentation!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269255"/>
            <a:ext cx="8349765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78636"/>
                </a:solidFill>
                <a:latin typeface="BEFRGC+Nunito-Regular"/>
                <a:cs typeface="BEFRGC+Nunito-Regular"/>
              </a:rPr>
              <a:t>[</a:t>
            </a:r>
            <a:r>
              <a:rPr sz="2000" dirty="0">
                <a:solidFill>
                  <a:srgbClr val="278636"/>
                </a:solidFill>
                <a:latin typeface="NBBFQD+Nunito-Italic"/>
                <a:cs typeface="NBBFQD+Nunito-Italic"/>
              </a:rPr>
              <a:t>Insert</a:t>
            </a:r>
            <a:r>
              <a:rPr sz="20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000" dirty="0">
                <a:solidFill>
                  <a:srgbClr val="278636"/>
                </a:solidFill>
                <a:latin typeface="NBBFQD+Nunito-Italic"/>
                <a:cs typeface="NBBFQD+Nunito-Italic"/>
              </a:rPr>
              <a:t>your</a:t>
            </a:r>
            <a:r>
              <a:rPr sz="20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000" dirty="0">
                <a:solidFill>
                  <a:srgbClr val="278636"/>
                </a:solidFill>
                <a:latin typeface="NBBFQD+Nunito-Italic"/>
                <a:cs typeface="NBBFQD+Nunito-Italic"/>
              </a:rPr>
              <a:t>context’s</a:t>
            </a:r>
            <a:r>
              <a:rPr sz="20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000" spc="-17" dirty="0">
                <a:solidFill>
                  <a:srgbClr val="278636"/>
                </a:solidFill>
                <a:latin typeface="NBBFQD+Nunito-Italic"/>
                <a:cs typeface="NBBFQD+Nunito-Italic"/>
              </a:rPr>
              <a:t>name</a:t>
            </a:r>
            <a:r>
              <a:rPr sz="2000" dirty="0">
                <a:solidFill>
                  <a:srgbClr val="278636"/>
                </a:solidFill>
                <a:latin typeface="BEFRGC+Nunito-Regular"/>
                <a:cs typeface="BEFRGC+Nunito-Regular"/>
              </a:rPr>
              <a:t>] has a shortage of </a:t>
            </a:r>
            <a:r>
              <a:rPr sz="2000" spc="27" dirty="0">
                <a:solidFill>
                  <a:srgbClr val="278636"/>
                </a:solidFill>
                <a:latin typeface="BEFRGC+Nunito-Regular"/>
                <a:cs typeface="BEFRGC+Nunito-Regular"/>
              </a:rPr>
              <a:t>[</a:t>
            </a:r>
            <a:r>
              <a:rPr sz="2000" dirty="0">
                <a:solidFill>
                  <a:srgbClr val="278636"/>
                </a:solidFill>
                <a:latin typeface="NBBFQD+Nunito-Italic"/>
                <a:cs typeface="NBBFQD+Nunito-Italic"/>
              </a:rPr>
              <a:t>Insert</a:t>
            </a:r>
            <a:r>
              <a:rPr sz="20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000" dirty="0">
                <a:solidFill>
                  <a:srgbClr val="278636"/>
                </a:solidFill>
                <a:latin typeface="NBBFQD+Nunito-Italic"/>
                <a:cs typeface="NBBFQD+Nunito-Italic"/>
              </a:rPr>
              <a:t>your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78636"/>
                </a:solidFill>
                <a:latin typeface="NBBFQD+Nunito-Italic"/>
                <a:cs typeface="NBBFQD+Nunito-Italic"/>
              </a:rPr>
              <a:t>profession</a:t>
            </a:r>
            <a:r>
              <a:rPr sz="2000" dirty="0">
                <a:solidFill>
                  <a:srgbClr val="278636"/>
                </a:solidFill>
                <a:latin typeface="BEFRGC+Nunito-Regular"/>
                <a:cs typeface="BEFRGC+Nunito-Regular"/>
              </a:rPr>
              <a:t>] competent in appropriate wheelchair service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5998" y="1728104"/>
            <a:ext cx="4819840" cy="2777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9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595959"/>
                </a:solidFill>
                <a:latin typeface="IEKFNK+ArialMT"/>
                <a:cs typeface="IEKFNK+ArialMT"/>
              </a:rPr>
              <a:t>●</a:t>
            </a:r>
            <a:r>
              <a:rPr sz="1750" spc="1089" dirty="0">
                <a:solidFill>
                  <a:srgbClr val="595959"/>
                </a:solidFill>
                <a:latin typeface="IEKFNK+ArialMT"/>
                <a:cs typeface="IEKFNK+ArialMT"/>
              </a:rPr>
              <a:t> </a:t>
            </a:r>
            <a:r>
              <a:rPr sz="1700" dirty="0">
                <a:solidFill>
                  <a:srgbClr val="595959"/>
                </a:solidFill>
                <a:latin typeface="BEFRGC+Nunito-Regular"/>
                <a:cs typeface="BEFRGC+Nunito-Regular"/>
              </a:rPr>
              <a:t>[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Insert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estimate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number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of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wheelchair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users</a:t>
            </a:r>
          </a:p>
          <a:p>
            <a:pPr marL="334326" marR="0">
              <a:lnSpc>
                <a:spcPts val="1938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in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your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context</a:t>
            </a:r>
            <a:r>
              <a:rPr sz="1700" dirty="0">
                <a:solidFill>
                  <a:srgbClr val="595959"/>
                </a:solidFill>
                <a:latin typeface="BEFRGC+Nunito-Regular"/>
                <a:cs typeface="BEFRGC+Nunito-Regular"/>
              </a:rPr>
              <a:t>]</a:t>
            </a:r>
          </a:p>
          <a:p>
            <a:pPr marL="0" marR="0">
              <a:lnSpc>
                <a:spcPts val="1937"/>
              </a:lnSpc>
              <a:spcBef>
                <a:spcPts val="50"/>
              </a:spcBef>
              <a:spcAft>
                <a:spcPts val="0"/>
              </a:spcAft>
            </a:pPr>
            <a:r>
              <a:rPr sz="1750" dirty="0">
                <a:solidFill>
                  <a:srgbClr val="595959"/>
                </a:solidFill>
                <a:latin typeface="IEKFNK+ArialMT"/>
                <a:cs typeface="IEKFNK+ArialMT"/>
              </a:rPr>
              <a:t>●</a:t>
            </a:r>
            <a:r>
              <a:rPr sz="1750" spc="1089" dirty="0">
                <a:solidFill>
                  <a:srgbClr val="595959"/>
                </a:solidFill>
                <a:latin typeface="IEKFNK+ArialMT"/>
                <a:cs typeface="IEKFNK+ArialMT"/>
              </a:rPr>
              <a:t> </a:t>
            </a:r>
            <a:r>
              <a:rPr sz="1700" dirty="0">
                <a:solidFill>
                  <a:srgbClr val="595959"/>
                </a:solidFill>
                <a:latin typeface="BEFRGC+Nunito-Regular"/>
                <a:cs typeface="BEFRGC+Nunito-Regular"/>
              </a:rPr>
              <a:t>[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Insert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your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context’s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spc="-18" dirty="0">
                <a:solidFill>
                  <a:srgbClr val="595959"/>
                </a:solidFill>
                <a:latin typeface="NBBFQD+Nunito-Italic"/>
                <a:cs typeface="NBBFQD+Nunito-Italic"/>
              </a:rPr>
              <a:t>name</a:t>
            </a:r>
            <a:r>
              <a:rPr sz="1700" dirty="0">
                <a:solidFill>
                  <a:srgbClr val="595959"/>
                </a:solidFill>
                <a:latin typeface="BEFRGC+Nunito-Regular"/>
                <a:cs typeface="BEFRGC+Nunito-Regular"/>
              </a:rPr>
              <a:t>] ratified the UN</a:t>
            </a:r>
          </a:p>
          <a:p>
            <a:pPr marL="334326" marR="0">
              <a:lnSpc>
                <a:spcPts val="1937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595959"/>
                </a:solidFill>
                <a:latin typeface="BEFRGC+Nunito-Regular"/>
                <a:cs typeface="BEFRGC+Nunito-Regular"/>
              </a:rPr>
              <a:t>Convention on the Rights of Persons with</a:t>
            </a:r>
          </a:p>
          <a:p>
            <a:pPr marL="334326" marR="0">
              <a:lnSpc>
                <a:spcPts val="1938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595959"/>
                </a:solidFill>
                <a:latin typeface="BEFRGC+Nunito-Regular"/>
                <a:cs typeface="BEFRGC+Nunito-Regular"/>
              </a:rPr>
              <a:t>Disability </a:t>
            </a:r>
            <a:r>
              <a:rPr sz="1700" spc="11" dirty="0">
                <a:solidFill>
                  <a:srgbClr val="595959"/>
                </a:solidFill>
                <a:latin typeface="BEFRGC+Nunito-Regular"/>
                <a:cs typeface="BEFRGC+Nunito-Regular"/>
              </a:rPr>
              <a:t>[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Insert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year</a:t>
            </a:r>
            <a:r>
              <a:rPr sz="1700" dirty="0">
                <a:solidFill>
                  <a:srgbClr val="595959"/>
                </a:solidFill>
                <a:latin typeface="BEFRGC+Nunito-Regular"/>
                <a:cs typeface="BEFRGC+Nunito-Regular"/>
              </a:rPr>
              <a:t>]</a:t>
            </a:r>
          </a:p>
          <a:p>
            <a:pPr marL="0" marR="0">
              <a:lnSpc>
                <a:spcPts val="1938"/>
              </a:lnSpc>
              <a:spcBef>
                <a:spcPts val="50"/>
              </a:spcBef>
              <a:spcAft>
                <a:spcPts val="0"/>
              </a:spcAft>
            </a:pPr>
            <a:r>
              <a:rPr sz="1750" dirty="0">
                <a:solidFill>
                  <a:srgbClr val="595959"/>
                </a:solidFill>
                <a:latin typeface="IEKFNK+ArialMT"/>
                <a:cs typeface="IEKFNK+ArialMT"/>
              </a:rPr>
              <a:t>●</a:t>
            </a:r>
            <a:r>
              <a:rPr sz="1750" spc="1089" dirty="0">
                <a:solidFill>
                  <a:srgbClr val="595959"/>
                </a:solidFill>
                <a:latin typeface="IEKFNK+ArialMT"/>
                <a:cs typeface="IEKFNK+ArialMT"/>
              </a:rPr>
              <a:t> </a:t>
            </a:r>
            <a:r>
              <a:rPr sz="1700" dirty="0">
                <a:solidFill>
                  <a:srgbClr val="595959"/>
                </a:solidFill>
                <a:latin typeface="BEFRGC+Nunito-Regular"/>
                <a:cs typeface="BEFRGC+Nunito-Regular"/>
              </a:rPr>
              <a:t>Appropriately trained personnel is needed to</a:t>
            </a:r>
          </a:p>
          <a:p>
            <a:pPr marL="334326" marR="0">
              <a:lnSpc>
                <a:spcPts val="1938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595959"/>
                </a:solidFill>
                <a:latin typeface="BEFRGC+Nunito-Regular"/>
                <a:cs typeface="BEFRGC+Nunito-Regular"/>
              </a:rPr>
              <a:t>meet this need*</a:t>
            </a:r>
          </a:p>
          <a:p>
            <a:pPr marL="0" marR="0">
              <a:lnSpc>
                <a:spcPts val="1938"/>
              </a:lnSpc>
              <a:spcBef>
                <a:spcPts val="50"/>
              </a:spcBef>
              <a:spcAft>
                <a:spcPts val="0"/>
              </a:spcAft>
            </a:pPr>
            <a:r>
              <a:rPr sz="1750" dirty="0">
                <a:solidFill>
                  <a:srgbClr val="595959"/>
                </a:solidFill>
                <a:latin typeface="IEKFNK+ArialMT"/>
                <a:cs typeface="IEKFNK+ArialMT"/>
              </a:rPr>
              <a:t>●</a:t>
            </a:r>
            <a:r>
              <a:rPr sz="1750" spc="1089" dirty="0">
                <a:solidFill>
                  <a:srgbClr val="595959"/>
                </a:solidFill>
                <a:latin typeface="IEKFNK+ArialMT"/>
                <a:cs typeface="IEKFNK+ArialMT"/>
              </a:rPr>
              <a:t> </a:t>
            </a:r>
            <a:r>
              <a:rPr sz="1700" dirty="0">
                <a:solidFill>
                  <a:srgbClr val="595959"/>
                </a:solidFill>
                <a:latin typeface="BEFRGC+Nunito-Regular"/>
                <a:cs typeface="BEFRGC+Nunito-Regular"/>
              </a:rPr>
              <a:t>Based on ISWP’s estimates</a:t>
            </a:r>
            <a:r>
              <a:rPr sz="1100" spc="15" dirty="0">
                <a:solidFill>
                  <a:srgbClr val="595959"/>
                </a:solidFill>
                <a:latin typeface="BEFRGC+Nunito-Regular"/>
                <a:cs typeface="BEFRGC+Nunito-Regular"/>
              </a:rPr>
              <a:t>+</a:t>
            </a:r>
            <a:r>
              <a:rPr sz="1700" dirty="0">
                <a:solidFill>
                  <a:srgbClr val="595959"/>
                </a:solidFill>
                <a:latin typeface="BEFRGC+Nunito-Regular"/>
                <a:cs typeface="BEFRGC+Nunito-Regular"/>
              </a:rPr>
              <a:t>, [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Insert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your</a:t>
            </a:r>
          </a:p>
          <a:p>
            <a:pPr marL="334326" marR="0">
              <a:lnSpc>
                <a:spcPts val="1938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context’s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spc="-27" dirty="0">
                <a:solidFill>
                  <a:srgbClr val="595959"/>
                </a:solidFill>
                <a:latin typeface="NBBFQD+Nunito-Italic"/>
                <a:cs typeface="NBBFQD+Nunito-Italic"/>
              </a:rPr>
              <a:t>name</a:t>
            </a:r>
            <a:r>
              <a:rPr sz="1700" dirty="0">
                <a:solidFill>
                  <a:srgbClr val="595959"/>
                </a:solidFill>
                <a:latin typeface="BEFRGC+Nunito-Regular"/>
                <a:cs typeface="BEFRGC+Nunito-Regular"/>
              </a:rPr>
              <a:t>] requires at least </a:t>
            </a:r>
            <a:r>
              <a:rPr sz="1700" spc="-50" dirty="0">
                <a:solidFill>
                  <a:srgbClr val="595959"/>
                </a:solidFill>
                <a:latin typeface="BEFRGC+Nunito-Regular"/>
                <a:cs typeface="BEFRGC+Nunito-Regular"/>
              </a:rPr>
              <a:t>[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calculate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1</a:t>
            </a:r>
          </a:p>
          <a:p>
            <a:pPr marL="334326" marR="0">
              <a:lnSpc>
                <a:spcPts val="1938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wheelchair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provider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per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every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100</a:t>
            </a:r>
          </a:p>
          <a:p>
            <a:pPr marL="334326" marR="0">
              <a:lnSpc>
                <a:spcPts val="1938"/>
              </a:lnSpc>
              <a:spcBef>
                <a:spcPts val="50"/>
              </a:spcBef>
              <a:spcAft>
                <a:spcPts val="0"/>
              </a:spcAft>
            </a:pP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wheelchair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users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in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dirty="0">
                <a:solidFill>
                  <a:srgbClr val="595959"/>
                </a:solidFill>
                <a:latin typeface="NBBFQD+Nunito-Italic"/>
                <a:cs typeface="NBBFQD+Nunito-Italic"/>
              </a:rPr>
              <a:t>your</a:t>
            </a:r>
            <a:r>
              <a:rPr sz="1700" spc="13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700" spc="-11" dirty="0">
                <a:solidFill>
                  <a:srgbClr val="595959"/>
                </a:solidFill>
                <a:latin typeface="NBBFQD+Nunito-Italic"/>
                <a:cs typeface="NBBFQD+Nunito-Italic"/>
              </a:rPr>
              <a:t>context</a:t>
            </a:r>
            <a:r>
              <a:rPr sz="1700" dirty="0">
                <a:solidFill>
                  <a:srgbClr val="595959"/>
                </a:solidFill>
                <a:latin typeface="BEFRGC+Nunito-Regular"/>
                <a:cs typeface="BEFRGC+Nunito-Regular"/>
              </a:rPr>
              <a:t>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25" y="4668972"/>
            <a:ext cx="2797280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IEKFNK+ArialMT"/>
                <a:cs typeface="IEKFNK+ArialMT"/>
              </a:rPr>
              <a:t>*WHO. 2020. Assistive Technology Policy Brief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6525" y="4821372"/>
            <a:ext cx="22656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IEKFNK+ArialMT"/>
                <a:cs typeface="IEKFNK+ArialMT"/>
              </a:rPr>
              <a:t>+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25" y="4821372"/>
            <a:ext cx="1443755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IEKFNK+ArialMT"/>
                <a:cs typeface="IEKFNK+ArialMT"/>
              </a:rPr>
              <a:t>Reference to be added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48199" y="4850072"/>
            <a:ext cx="308493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RBTVDU+Arial-BoldMT"/>
                <a:cs typeface="RBTVDU+Arial-BoldMT"/>
              </a:rPr>
              <a:t>Placeholder, images / branding to be determined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0052" y="1389299"/>
            <a:ext cx="5229301" cy="1349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424" marR="0">
              <a:lnSpc>
                <a:spcPts val="360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278636"/>
                </a:solidFill>
                <a:latin typeface="BEFRGC+Nunito-Regular"/>
                <a:cs typeface="BEFRGC+Nunito-Regular"/>
              </a:rPr>
              <a:t>Global guidelines indicate that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278636"/>
                </a:solidFill>
                <a:latin typeface="BEFRGC+Nunito-Regular"/>
                <a:cs typeface="BEFRGC+Nunito-Regular"/>
              </a:rPr>
              <a:t>wheelchairs should be provided</a:t>
            </a:r>
          </a:p>
          <a:p>
            <a:pPr marL="222167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278636"/>
                </a:solidFill>
                <a:latin typeface="BEFRGC+Nunito-Regular"/>
                <a:cs typeface="BEFRGC+Nunito-Regular"/>
              </a:rPr>
              <a:t>through an 8 step process by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6457" y="2669459"/>
            <a:ext cx="2956306" cy="496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278636"/>
                </a:solidFill>
                <a:latin typeface="BEFRGC+Nunito-Regular"/>
                <a:cs typeface="BEFRGC+Nunito-Regular"/>
              </a:rPr>
              <a:t>trained personnel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96425" y="2900573"/>
            <a:ext cx="209550" cy="20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78636"/>
                </a:solidFill>
                <a:latin typeface="BEFRGC+Nunito-Regular"/>
                <a:cs typeface="BEFRGC+Nunito-Regular"/>
              </a:rPr>
              <a:t>*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25" y="4745172"/>
            <a:ext cx="5379591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IEKFNK+ArialMT"/>
                <a:cs typeface="IEKFNK+ArialMT"/>
              </a:rPr>
              <a:t>*WHO. 2008. Guidelines on the Provision of Manual Wheelchairs in Less Resources Settings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497855"/>
            <a:ext cx="6959282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78636"/>
                </a:solidFill>
                <a:latin typeface="BEFRGC+Nunito-Regular"/>
                <a:cs typeface="BEFRGC+Nunito-Regular"/>
              </a:rPr>
              <a:t>Let’s hear from different stakeholders on the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78636"/>
                </a:solidFill>
                <a:latin typeface="BEFRGC+Nunito-Regular"/>
                <a:cs typeface="BEFRGC+Nunito-Regular"/>
              </a:rPr>
              <a:t>importance of appropriate wheelchair education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125" y="1688186"/>
            <a:ext cx="3212668" cy="332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8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0097A7"/>
                </a:solidFill>
                <a:latin typeface="NBBFQD+Nunito-Italic"/>
                <a:cs typeface="NBBFQD+Nunito-Italic"/>
                <a:hlinkClick r:id="rId3"/>
              </a:rPr>
              <a:t>https://youtu.be/933KIRcQnrg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52975" y="1688186"/>
            <a:ext cx="3234157" cy="800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8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0097A7"/>
                </a:solidFill>
                <a:latin typeface="NBBFQD+Nunito-Italic"/>
                <a:cs typeface="NBBFQD+Nunito-Italic"/>
                <a:hlinkClick r:id="rId4"/>
              </a:rPr>
              <a:t>https://youtu.be/zDJe1fOKNf</a:t>
            </a:r>
            <a:r>
              <a:rPr sz="1800" dirty="0">
                <a:solidFill>
                  <a:srgbClr val="0097A7"/>
                </a:solidFill>
                <a:latin typeface="NBBFQD+Nunito-Italic"/>
                <a:cs typeface="NBBFQD+Nunito-Italic"/>
                <a:hlinkClick r:id="rId4"/>
              </a:rPr>
              <a:t>A</a:t>
            </a:r>
          </a:p>
          <a:p>
            <a:pPr marL="0" marR="0">
              <a:lnSpc>
                <a:spcPts val="2318"/>
              </a:lnSpc>
              <a:spcBef>
                <a:spcPts val="1365"/>
              </a:spcBef>
              <a:spcAft>
                <a:spcPts val="0"/>
              </a:spcAft>
            </a:pPr>
            <a:r>
              <a:rPr sz="1800" u="sng" dirty="0">
                <a:solidFill>
                  <a:srgbClr val="0097A7"/>
                </a:solidFill>
                <a:latin typeface="NBBFQD+Nunito-Italic"/>
                <a:cs typeface="NBBFQD+Nunito-Italic"/>
                <a:hlinkClick r:id="rId5"/>
              </a:rPr>
              <a:t>https://youtu.be/p5uRSlxfcx</a:t>
            </a:r>
            <a:r>
              <a:rPr sz="1800" dirty="0">
                <a:solidFill>
                  <a:srgbClr val="0097A7"/>
                </a:solidFill>
                <a:latin typeface="NBBFQD+Nunito-Italic"/>
                <a:cs typeface="NBBFQD+Nunito-Italic"/>
                <a:hlinkClick r:id="rId5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3575" y="3471736"/>
            <a:ext cx="1511884" cy="332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Not</a:t>
            </a:r>
            <a:r>
              <a:rPr sz="1800" spc="14" dirty="0">
                <a:solidFill>
                  <a:srgbClr val="595959"/>
                </a:solidFill>
                <a:latin typeface="NBBFQD+Nunito-Italic"/>
                <a:cs typeface="NBBFQD+Nunito-Italic"/>
              </a:rPr>
              <a:t> </a:t>
            </a:r>
            <a:r>
              <a:rPr sz="1800" dirty="0">
                <a:solidFill>
                  <a:srgbClr val="595959"/>
                </a:solidFill>
                <a:latin typeface="NBBFQD+Nunito-Italic"/>
                <a:cs typeface="NBBFQD+Nunito-Italic"/>
              </a:rPr>
              <a:t>available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3425" y="3471736"/>
            <a:ext cx="3357600" cy="332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8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0097A7"/>
                </a:solidFill>
                <a:latin typeface="NBBFQD+Nunito-Italic"/>
                <a:cs typeface="NBBFQD+Nunito-Italic"/>
                <a:hlinkClick r:id="rId6"/>
              </a:rPr>
              <a:t>https://youtu.be/FFGtD6BwB-</a:t>
            </a:r>
            <a:r>
              <a:rPr sz="1800" dirty="0">
                <a:solidFill>
                  <a:srgbClr val="0097A7"/>
                </a:solidFill>
                <a:latin typeface="NBBFQD+Nunito-Italic"/>
                <a:cs typeface="NBBFQD+Nunito-Italic"/>
                <a:hlinkClick r:id="rId6"/>
              </a:rPr>
              <a:t>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441430"/>
            <a:ext cx="8474077" cy="765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78636"/>
                </a:solidFill>
                <a:latin typeface="BEFRGC+Nunito-Regular"/>
                <a:cs typeface="BEFRGC+Nunito-Regular"/>
              </a:rPr>
              <a:t>The current wheelchair content taught in our program may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78636"/>
                </a:solidFill>
                <a:latin typeface="BEFRGC+Nunito-Regular"/>
                <a:cs typeface="BEFRGC+Nunito-Regular"/>
              </a:rPr>
              <a:t>be insufficient to respond to the needs of the population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350" y="2287457"/>
            <a:ext cx="8393796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IEKFNK+ArialMT"/>
                <a:cs typeface="IEKFNK+ArialMT"/>
              </a:rPr>
              <a:t>●</a:t>
            </a:r>
            <a:r>
              <a:rPr sz="1800" spc="1113" dirty="0">
                <a:solidFill>
                  <a:srgbClr val="595959"/>
                </a:solidFill>
                <a:latin typeface="IEKFNK+ArialMT"/>
                <a:cs typeface="IEKFNK+Arial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Insert</a:t>
            </a:r>
            <a:r>
              <a:rPr sz="1800" spc="47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the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information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gathered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using</a:t>
            </a:r>
            <a:r>
              <a:rPr sz="1800" spc="48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lang="en-US" spc="48" dirty="0">
                <a:solidFill>
                  <a:srgbClr val="595959"/>
                </a:solidFill>
                <a:latin typeface="FSCSQL+Arial-ItalicMT"/>
                <a:cs typeface="FSCSQL+Arial-ItalicMT"/>
              </a:rPr>
              <a:t>y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our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program’s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current</a:t>
            </a:r>
          </a:p>
          <a:p>
            <a:pPr marL="342900" marR="0">
              <a:lnSpc>
                <a:spcPts val="2010"/>
              </a:lnSpc>
              <a:spcBef>
                <a:spcPts val="473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content</a:t>
            </a:r>
            <a:r>
              <a:rPr sz="1800" spc="47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assessed</a:t>
            </a:r>
            <a:r>
              <a:rPr sz="1800" spc="48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against</a:t>
            </a:r>
            <a:r>
              <a:rPr sz="1800" spc="47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the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8</a:t>
            </a:r>
            <a:r>
              <a:rPr sz="1800" spc="48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steps</a:t>
            </a:r>
            <a:r>
              <a:rPr lang="en-US" sz="1800" dirty="0">
                <a:solidFill>
                  <a:srgbClr val="595959"/>
                </a:solidFill>
                <a:latin typeface="IEKFNK+ArialMT"/>
                <a:cs typeface="FSCSQL+Arial-ItalicMT"/>
              </a:rPr>
              <a:t> (</a:t>
            </a:r>
            <a:r>
              <a:rPr lang="en-US" sz="1800" dirty="0">
                <a:solidFill>
                  <a:srgbClr val="595959"/>
                </a:solidFill>
                <a:latin typeface="IEKFNK+ArialMT"/>
                <a:cs typeface="FSCSQL+Arial-ItalicMT"/>
                <a:hlinkClick r:id="rId3"/>
              </a:rPr>
              <a:t>link</a:t>
            </a:r>
            <a:r>
              <a:rPr lang="en-US" sz="1800" dirty="0">
                <a:solidFill>
                  <a:srgbClr val="595959"/>
                </a:solidFill>
                <a:latin typeface="IEKFNK+ArialMT"/>
                <a:cs typeface="FSCSQL+Arial-ItalicMT"/>
              </a:rPr>
              <a:t>)</a:t>
            </a:r>
            <a:endParaRPr sz="1800" dirty="0">
              <a:solidFill>
                <a:srgbClr val="595959"/>
              </a:solidFill>
              <a:latin typeface="IEKFNK+ArialMT"/>
              <a:cs typeface="IEKFNK+Arial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250" y="3070793"/>
            <a:ext cx="104146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IEKFNK+ArialMT"/>
                <a:cs typeface="IEKFNK+ArialMT"/>
              </a:rPr>
              <a:t>AND/OR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3350" y="3538661"/>
            <a:ext cx="8253051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IEKFNK+ArialMT"/>
                <a:cs typeface="IEKFNK+ArialMT"/>
              </a:rPr>
              <a:t>●</a:t>
            </a:r>
            <a:r>
              <a:rPr sz="1800" spc="1113" dirty="0">
                <a:solidFill>
                  <a:srgbClr val="595959"/>
                </a:solidFill>
                <a:latin typeface="IEKFNK+ArialMT"/>
                <a:cs typeface="IEKFNK+Arial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Insert</a:t>
            </a:r>
            <a:r>
              <a:rPr sz="1800" spc="47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the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total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and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domain</a:t>
            </a:r>
            <a:r>
              <a:rPr sz="1800" spc="48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average</a:t>
            </a:r>
            <a:r>
              <a:rPr sz="1800" spc="48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scores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from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the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ISWP</a:t>
            </a:r>
            <a:r>
              <a:rPr sz="1800" spc="48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Basic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Knowledge</a:t>
            </a:r>
          </a:p>
          <a:p>
            <a:pPr marL="342900" marR="0">
              <a:lnSpc>
                <a:spcPts val="2010"/>
              </a:lnSpc>
              <a:spcBef>
                <a:spcPts val="473"/>
              </a:spcBef>
              <a:spcAft>
                <a:spcPts val="0"/>
              </a:spcAft>
            </a:pP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Test,</a:t>
            </a:r>
            <a:r>
              <a:rPr sz="1800" spc="48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use</a:t>
            </a:r>
            <a:r>
              <a:rPr sz="1800" spc="48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resource</a:t>
            </a:r>
            <a:r>
              <a:rPr lang="en-US" sz="1800" spc="48" dirty="0">
                <a:solidFill>
                  <a:srgbClr val="595959"/>
                </a:solidFill>
                <a:latin typeface="FSCSQL+Arial-ItalicMT"/>
                <a:cs typeface="FSCSQL+Arial-ItalicMT"/>
              </a:rPr>
              <a:t>: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Assess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students’</a:t>
            </a:r>
            <a:r>
              <a:rPr sz="1800" spc="49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current</a:t>
            </a:r>
            <a:r>
              <a:rPr sz="1800" spc="47" dirty="0">
                <a:solidFill>
                  <a:srgbClr val="595959"/>
                </a:solidFill>
                <a:latin typeface="FSCSQL+Arial-ItalicMT"/>
                <a:cs typeface="FSCSQL+Arial-ItalicMT"/>
              </a:rPr>
              <a:t> </a:t>
            </a:r>
            <a:r>
              <a:rPr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content</a:t>
            </a:r>
            <a:r>
              <a:rPr lang="en-US"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 (</a:t>
            </a:r>
            <a:r>
              <a:rPr lang="en-US" sz="1800" dirty="0">
                <a:solidFill>
                  <a:srgbClr val="595959"/>
                </a:solidFill>
                <a:latin typeface="FSCSQL+Arial-ItalicMT"/>
                <a:cs typeface="FSCSQL+Arial-ItalicMT"/>
                <a:hlinkClick r:id="rId4"/>
              </a:rPr>
              <a:t>link</a:t>
            </a:r>
            <a:r>
              <a:rPr lang="en-US" sz="1800" dirty="0">
                <a:solidFill>
                  <a:srgbClr val="595959"/>
                </a:solidFill>
                <a:latin typeface="FSCSQL+Arial-ItalicMT"/>
                <a:cs typeface="FSCSQL+Arial-ItalicMT"/>
              </a:rPr>
              <a:t>)</a:t>
            </a:r>
            <a:endParaRPr sz="1800" dirty="0">
              <a:solidFill>
                <a:srgbClr val="595959"/>
              </a:solidFill>
              <a:latin typeface="IEKFNK+ArialMT"/>
              <a:cs typeface="IEKFNK+Arial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4775" y="2338230"/>
            <a:ext cx="639889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Choose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the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slide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based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on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your</a:t>
            </a:r>
            <a:r>
              <a:rPr sz="2500" spc="19" dirty="0">
                <a:solidFill>
                  <a:srgbClr val="278636"/>
                </a:solidFill>
                <a:latin typeface="NBBFQD+Nunito-Italic"/>
                <a:cs typeface="NBBFQD+Nunito-Italic"/>
              </a:rPr>
              <a:t> </a:t>
            </a:r>
            <a:r>
              <a:rPr sz="2500" dirty="0">
                <a:solidFill>
                  <a:srgbClr val="278636"/>
                </a:solidFill>
                <a:latin typeface="NBBFQD+Nunito-Italic"/>
                <a:cs typeface="NBBFQD+Nunito-Italic"/>
              </a:rPr>
              <a:t>profession...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1969" y="195486"/>
            <a:ext cx="784129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278636"/>
                </a:solidFill>
              </a:rPr>
              <a:t>Minimum Standards for the Education of Occupational Therapists (2016)</a:t>
            </a:r>
            <a:endParaRPr sz="2400" dirty="0">
              <a:solidFill>
                <a:srgbClr val="278636"/>
              </a:solidFill>
              <a:latin typeface="BEFRGC+Nunito-Regular"/>
              <a:cs typeface="BEFRGC+Nunito-Regular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536" y="1650208"/>
            <a:ext cx="5157018" cy="260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/>
              <a:t>“The person - environment  - occupation (PEO) relationship and its relationship to health, well-being and human rights. </a:t>
            </a:r>
            <a:endParaRPr lang="en-US" sz="2000" b="0" dirty="0">
              <a:effectLst/>
            </a:endParaRPr>
          </a:p>
          <a:p>
            <a:br>
              <a:rPr lang="en-US" sz="2000" b="0" dirty="0">
                <a:effectLst/>
              </a:rPr>
            </a:br>
            <a:r>
              <a:rPr lang="en-US" dirty="0"/>
              <a:t>Occupation Skills in: Analysis, adapting and grading occupation including Assistive technology scope and usage”</a:t>
            </a:r>
            <a:endParaRPr lang="en-US" sz="2000" b="0" dirty="0">
              <a:effectLst/>
            </a:endParaRPr>
          </a:p>
          <a:p>
            <a:br>
              <a:rPr lang="en-US" sz="2000" dirty="0"/>
            </a:br>
            <a:endParaRPr sz="1900" dirty="0">
              <a:solidFill>
                <a:srgbClr val="000000"/>
              </a:solidFill>
              <a:latin typeface="RBSCRJ+Roboto-Regular"/>
              <a:cs typeface="RBSCRJ+Roboto-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25" y="4897572"/>
            <a:ext cx="347387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IEKFNK+ArialMT"/>
                <a:cs typeface="IEKFNK+ArialMT"/>
              </a:rPr>
              <a:t>*</a:t>
            </a:r>
            <a:r>
              <a:rPr sz="1000" u="sng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WFOT.</a:t>
            </a:r>
            <a:r>
              <a:rPr sz="1000" u="sng" spc="26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 </a:t>
            </a:r>
            <a:r>
              <a:rPr sz="1000" u="sng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2016.</a:t>
            </a:r>
            <a:r>
              <a:rPr sz="1000" u="sng" spc="25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 </a:t>
            </a:r>
            <a:r>
              <a:rPr sz="1000" u="sng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Minimum</a:t>
            </a:r>
            <a:r>
              <a:rPr sz="1000" u="sng" spc="26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 </a:t>
            </a:r>
            <a:r>
              <a:rPr sz="1000" u="sng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Standards</a:t>
            </a:r>
            <a:r>
              <a:rPr sz="1000" u="sng" spc="26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 </a:t>
            </a:r>
            <a:r>
              <a:rPr sz="1000" u="sng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for</a:t>
            </a:r>
            <a:r>
              <a:rPr sz="1000" u="sng" spc="27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 </a:t>
            </a:r>
            <a:r>
              <a:rPr sz="1000" u="sng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the</a:t>
            </a:r>
            <a:r>
              <a:rPr sz="1000" u="sng" spc="27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 </a:t>
            </a:r>
            <a:r>
              <a:rPr sz="1000" u="sng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Education</a:t>
            </a:r>
            <a:r>
              <a:rPr sz="1000" u="sng" spc="26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 </a:t>
            </a:r>
            <a:r>
              <a:rPr sz="1000" u="sng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of</a:t>
            </a:r>
            <a:r>
              <a:rPr sz="1000" u="sng" spc="25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 </a:t>
            </a:r>
            <a:r>
              <a:rPr sz="1000" u="sng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O</a:t>
            </a:r>
            <a:r>
              <a:rPr sz="1000" dirty="0">
                <a:solidFill>
                  <a:srgbClr val="0097A7"/>
                </a:solidFill>
                <a:latin typeface="IEKFNK+ArialMT"/>
                <a:cs typeface="IEKFNK+ArialMT"/>
                <a:hlinkClick r:id="rId3"/>
              </a:rPr>
              <a:t>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1029</Words>
  <Application>Microsoft Macintosh PowerPoint</Application>
  <PresentationFormat>On-screen Show (16:9)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RBTVDU+Arial-BoldMT</vt:lpstr>
      <vt:lpstr>IEKFNK+ArialMT</vt:lpstr>
      <vt:lpstr>BEFRGC+Nunito-Regular</vt:lpstr>
      <vt:lpstr>FSCSQL+Arial-ItalicMT</vt:lpstr>
      <vt:lpstr>HNELGK+Nunito-ExtraBold,Bold</vt:lpstr>
      <vt:lpstr>NBBFQD+Nunito-Italic</vt:lpstr>
      <vt:lpstr>RBSCRJ+Roboto-Regular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Kandavel, Krithika</cp:lastModifiedBy>
  <cp:revision>2</cp:revision>
  <dcterms:modified xsi:type="dcterms:W3CDTF">2021-08-24T06:53:46Z</dcterms:modified>
</cp:coreProperties>
</file>